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7" r:id="rId2"/>
    <p:sldId id="283" r:id="rId3"/>
    <p:sldId id="258" r:id="rId4"/>
    <p:sldId id="284" r:id="rId5"/>
    <p:sldId id="259" r:id="rId6"/>
    <p:sldId id="285" r:id="rId7"/>
    <p:sldId id="262" r:id="rId8"/>
    <p:sldId id="260" r:id="rId9"/>
    <p:sldId id="339" r:id="rId10"/>
    <p:sldId id="261" r:id="rId11"/>
    <p:sldId id="263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28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BBAF"/>
    <a:srgbClr val="FFCA4F"/>
    <a:srgbClr val="854F89"/>
    <a:srgbClr val="FFE152"/>
    <a:srgbClr val="DD00FF"/>
    <a:srgbClr val="D8D5ED"/>
    <a:srgbClr val="B5FCFF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90"/>
  </p:normalViewPr>
  <p:slideViewPr>
    <p:cSldViewPr snapToGrid="0">
      <p:cViewPr varScale="1">
        <p:scale>
          <a:sx n="66" d="100"/>
          <a:sy n="66" d="100"/>
        </p:scale>
        <p:origin x="9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A2B78-33AF-524C-80AA-7443C6167E7E}" type="datetimeFigureOut">
              <a:rPr lang="en-US" smtClean="0"/>
              <a:t>11-Jun-21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17326-8BB6-8F4B-99F3-13B65E5D6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6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17326-8BB6-8F4B-99F3-13B65E5D61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8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39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258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23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02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24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00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94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16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51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46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70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B6E4831-481F-4AF1-9D8E-170CD6E1C3F5}" type="datetimeFigureOut">
              <a:rPr lang="en-IN" smtClean="0"/>
              <a:pPr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C11CE39-2868-44A2-A0C6-827D458F7A8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97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moon/Downloads/MEF%20Downloads/Hashing%20concept%20(md5,sha%20algorithm%20).mp4" TargetMode="External"/><Relationship Id="rId1" Type="http://schemas.microsoft.com/office/2007/relationships/media" Target="file:////Users/moon/Downloads/MEF%20Downloads/Hashing%20concept%20(md5,sha%20algorithm%20).mp4" TargetMode="Externa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733" y="841791"/>
            <a:ext cx="2734471" cy="913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5419" y="1755104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rgbClr val="0098A3"/>
                </a:solidFill>
                <a:latin typeface="CastleT" panose="020E0602050706020204" pitchFamily="34" charset="0"/>
              </a:rPr>
              <a:t>Department of CE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069848" y="850505"/>
            <a:ext cx="7315200" cy="4479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7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386733" y="2668417"/>
            <a:ext cx="2743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rgbClr val="0098A3"/>
                </a:solidFill>
                <a:latin typeface="CastleT" panose="020E0602050706020204" pitchFamily="34" charset="0"/>
              </a:rPr>
              <a:t>Unit no: 5</a:t>
            </a:r>
          </a:p>
          <a:p>
            <a:r>
              <a:rPr lang="en-IN" sz="2200" dirty="0">
                <a:solidFill>
                  <a:srgbClr val="0098A3"/>
                </a:solidFill>
                <a:latin typeface="CastleT" panose="020E0602050706020204" pitchFamily="34" charset="0"/>
              </a:rPr>
              <a:t>Unit title :  Cryptographic Hash Functions</a:t>
            </a:r>
          </a:p>
          <a:p>
            <a:endParaRPr lang="en-IN" sz="2200" dirty="0">
              <a:solidFill>
                <a:srgbClr val="0098A3"/>
              </a:solidFill>
              <a:latin typeface="CastleT" panose="020E0602050706020204" pitchFamily="34" charset="0"/>
            </a:endParaRPr>
          </a:p>
          <a:p>
            <a:r>
              <a:rPr lang="en-IN" sz="2200" dirty="0">
                <a:solidFill>
                  <a:srgbClr val="0098A3"/>
                </a:solidFill>
                <a:latin typeface="CastleT" panose="020E0602050706020204" pitchFamily="34" charset="0"/>
              </a:rPr>
              <a:t>Information and Network Security and 2170709</a:t>
            </a:r>
          </a:p>
        </p:txBody>
      </p:sp>
    </p:spTree>
    <p:extLst>
      <p:ext uri="{BB962C8B-B14F-4D97-AF65-F5344CB8AC3E}">
        <p14:creationId xmlns:p14="http://schemas.microsoft.com/office/powerpoint/2010/main" val="3082812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• Step 3 – </a:t>
            </a:r>
          </a:p>
          <a:p>
            <a:r>
              <a:rPr lang="en-US" altLang="en-US" dirty="0"/>
              <a:t>Initialize MD Buffer or chaining variables </a:t>
            </a:r>
          </a:p>
          <a:p>
            <a:r>
              <a:rPr lang="en-US" altLang="en-US" dirty="0"/>
              <a:t>• A four-word buffer (A,B,C,D) is used to</a:t>
            </a:r>
          </a:p>
          <a:p>
            <a:r>
              <a:rPr lang="en-US" altLang="en-US" dirty="0"/>
              <a:t>compute the message digest.</a:t>
            </a:r>
          </a:p>
          <a:p>
            <a:r>
              <a:rPr lang="en-US" altLang="en-US" dirty="0"/>
              <a:t>– Here each of A,B,C,D, is a 32 bit register.</a:t>
            </a:r>
          </a:p>
          <a:p>
            <a:endParaRPr lang="en-AU" altLang="en-US" dirty="0"/>
          </a:p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297848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34901-FADA-8443-82A5-E46EB3C3A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en-US" altLang="en-US" dirty="0"/>
              <a:t>• Step 3 cont.- divide 512- bit block into 16-sub block  and each sub block contain 32 bits.</a:t>
            </a:r>
          </a:p>
          <a:p>
            <a:r>
              <a:rPr lang="en-US" altLang="en-US" dirty="0"/>
              <a:t>• These registers are initialized to the</a:t>
            </a:r>
          </a:p>
          <a:p>
            <a:r>
              <a:rPr lang="en-US" altLang="en-US" dirty="0"/>
              <a:t>following values in hexadecimal:</a:t>
            </a:r>
          </a:p>
          <a:p>
            <a:r>
              <a:rPr lang="en-US" altLang="en-US" dirty="0"/>
              <a:t>word A: 01 23 45 67</a:t>
            </a:r>
          </a:p>
          <a:p>
            <a:r>
              <a:rPr lang="de-DE" altLang="en-US" dirty="0" err="1"/>
              <a:t>word</a:t>
            </a:r>
            <a:r>
              <a:rPr lang="de-DE" altLang="en-US" dirty="0"/>
              <a:t> B: 89 ab cd </a:t>
            </a:r>
            <a:r>
              <a:rPr lang="de-DE" altLang="en-US" dirty="0" err="1"/>
              <a:t>ef</a:t>
            </a:r>
            <a:endParaRPr lang="de-DE" altLang="en-US" dirty="0"/>
          </a:p>
          <a:p>
            <a:r>
              <a:rPr lang="en-US" altLang="en-US" dirty="0"/>
              <a:t>word C: </a:t>
            </a:r>
            <a:r>
              <a:rPr lang="en-US" altLang="en-US" dirty="0" err="1"/>
              <a:t>fe</a:t>
            </a:r>
            <a:r>
              <a:rPr lang="en-US" altLang="en-US" dirty="0"/>
              <a:t> dc </a:t>
            </a:r>
            <a:r>
              <a:rPr lang="en-US" altLang="en-US" dirty="0" err="1"/>
              <a:t>ba</a:t>
            </a:r>
            <a:r>
              <a:rPr lang="en-US" altLang="en-US" dirty="0"/>
              <a:t> 98</a:t>
            </a:r>
          </a:p>
          <a:p>
            <a:r>
              <a:rPr lang="en-US" altLang="en-US" dirty="0"/>
              <a:t>word D: 76 54 32 10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629748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7901-B768-8647-B1F0-F8637CAD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B3C0B-A8F0-9F44-9ECC-39F512C23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• Step 4 – Process message in 16-word blocks.</a:t>
            </a:r>
          </a:p>
          <a:p>
            <a:r>
              <a:rPr lang="en-US" altLang="en-US" dirty="0"/>
              <a:t>– Four auxiliary functions that take as input three 32-bit words and produce as output one 32-bit word.</a:t>
            </a:r>
          </a:p>
          <a:p>
            <a:endParaRPr lang="en-US" altLang="en-US" dirty="0"/>
          </a:p>
          <a:p>
            <a:r>
              <a:rPr lang="en-US" altLang="en-US" sz="1600" dirty="0"/>
              <a:t>F(X,Y,Z)=(X&amp;&amp;Y)||(!X&amp;&amp;Z)</a:t>
            </a:r>
          </a:p>
          <a:p>
            <a:r>
              <a:rPr lang="pl-PL" altLang="en-US" sz="1600" dirty="0"/>
              <a:t>G(X,Y,Z)=(X&amp;&amp;Z)||(Y&amp;&amp;!Z)</a:t>
            </a:r>
          </a:p>
          <a:p>
            <a:r>
              <a:rPr lang="en-US" altLang="en-US" sz="1600" dirty="0"/>
              <a:t>H(X,Y,Z)=X^^Y^^Z</a:t>
            </a:r>
          </a:p>
          <a:p>
            <a:r>
              <a:rPr lang="pl-PL" altLang="en-US" sz="1600" dirty="0"/>
              <a:t>I (X,Y,Z)=Y^^(X||!Z)</a:t>
            </a:r>
            <a:endParaRPr lang="en-US" altLang="en-US" sz="1600" dirty="0"/>
          </a:p>
          <a:p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37CF9D-8ADC-5644-83A6-8E161DC12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192" y="1569573"/>
            <a:ext cx="5846178" cy="274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3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28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24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20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20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dirty="0"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( b AND c ) OR ( ( NOT b ) AND ( d ) )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( b AND d ) OR ( ( c ) AND ( NOT d ) )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B  X’OR  C X’OR  D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C  X’OR  ( b OR ( NOT d ) ) 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eaLnBrk="1" hangingPunct="1">
              <a:buFont typeface="Segoe UI" pitchFamily="34" charset="0"/>
              <a:buNone/>
              <a:defRPr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eaLnBrk="1" hangingPunct="1">
              <a:buFont typeface="Segoe UI" pitchFamily="34" charset="0"/>
              <a:buNone/>
              <a:defRPr/>
            </a:pPr>
            <a:endParaRPr lang="en-US" alt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7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77B3-F9A1-DA48-BF9A-6E979AFE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B757-2B08-FB4F-9B60-62D89AE25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• Step 4 – Process message in 16-word</a:t>
            </a:r>
          </a:p>
          <a:p>
            <a:r>
              <a:rPr lang="en-US" altLang="en-US" dirty="0"/>
              <a:t>blocks cont.</a:t>
            </a:r>
          </a:p>
          <a:p>
            <a:r>
              <a:rPr lang="en-US" altLang="en-US" dirty="0"/>
              <a:t>– if the bits of X, Y, and Z are independent and</a:t>
            </a:r>
          </a:p>
          <a:p>
            <a:r>
              <a:rPr lang="en-US" altLang="en-US" dirty="0"/>
              <a:t>unbiased, the each bit of F(X,Y,Z), G(X,Y,Z),</a:t>
            </a:r>
          </a:p>
          <a:p>
            <a:r>
              <a:rPr lang="en-US" altLang="en-US" dirty="0"/>
              <a:t>H(X,Y,Z), and I(X,Y,Z) will be independent</a:t>
            </a:r>
          </a:p>
          <a:p>
            <a:r>
              <a:rPr lang="en-US" altLang="en-US" dirty="0"/>
              <a:t>and unbiased.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96934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F406-DB74-9345-BADB-067D9CB9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3D8C7-02C3-604E-ABB1-27310E561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44" y="946354"/>
            <a:ext cx="7315200" cy="4778666"/>
          </a:xfrm>
        </p:spPr>
        <p:txBody>
          <a:bodyPr/>
          <a:lstStyle/>
          <a:p>
            <a:r>
              <a:rPr lang="en-US" altLang="en-US" dirty="0"/>
              <a:t>• Step 5 – output</a:t>
            </a:r>
          </a:p>
          <a:p>
            <a:r>
              <a:rPr lang="en-US" altLang="en-US" dirty="0"/>
              <a:t>– The message digest produced as output is</a:t>
            </a:r>
          </a:p>
          <a:p>
            <a:r>
              <a:rPr lang="en-US" altLang="en-US" dirty="0"/>
              <a:t>A, B, C, D.</a:t>
            </a:r>
          </a:p>
          <a:p>
            <a:r>
              <a:rPr lang="en-US" altLang="en-US" dirty="0"/>
              <a:t>– That is, output begins with the low-order byte</a:t>
            </a:r>
          </a:p>
          <a:p>
            <a:r>
              <a:rPr lang="en-US" altLang="en-US" dirty="0"/>
              <a:t>of A, and end with the high-order byte of D.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71953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73C4-4EC0-4C46-B40B-E120D14D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3025DA-4197-A144-9EF6-C1EBDD8BB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44" y="946354"/>
            <a:ext cx="7315200" cy="4778666"/>
          </a:xfrm>
        </p:spPr>
        <p:txBody>
          <a:bodyPr/>
          <a:lstStyle/>
          <a:p>
            <a:r>
              <a:rPr lang="en-US" altLang="en-US" dirty="0"/>
              <a:t>One MD5 operation. MD5 consists of</a:t>
            </a:r>
          </a:p>
          <a:p>
            <a:r>
              <a:rPr lang="en-US" altLang="en-US" dirty="0"/>
              <a:t>64 of these operations, grouped in four</a:t>
            </a:r>
          </a:p>
          <a:p>
            <a:r>
              <a:rPr lang="en-US" altLang="en-US" dirty="0"/>
              <a:t>rounds of 16 operations. </a:t>
            </a:r>
          </a:p>
          <a:p>
            <a:r>
              <a:rPr lang="en-US" altLang="en-US" i="1" dirty="0"/>
              <a:t>F is a </a:t>
            </a:r>
            <a:r>
              <a:rPr lang="en-US" altLang="en-US" dirty="0"/>
              <a:t>nonlinear function; one function is</a:t>
            </a:r>
          </a:p>
          <a:p>
            <a:r>
              <a:rPr lang="en-US" altLang="en-US" dirty="0"/>
              <a:t>used in each round. </a:t>
            </a:r>
            <a:r>
              <a:rPr lang="en-US" altLang="en-US" i="1" dirty="0"/>
              <a:t>Mi denotes a 32-</a:t>
            </a:r>
          </a:p>
          <a:p>
            <a:r>
              <a:rPr lang="en-US" altLang="en-US" dirty="0"/>
              <a:t>bit block of the message input, and </a:t>
            </a:r>
            <a:r>
              <a:rPr lang="en-US" altLang="en-US" i="1" dirty="0"/>
              <a:t>Ki</a:t>
            </a:r>
          </a:p>
          <a:p>
            <a:r>
              <a:rPr lang="en-US" altLang="en-US" dirty="0"/>
              <a:t>denotes a 32-bit constant, different for</a:t>
            </a:r>
          </a:p>
          <a:p>
            <a:r>
              <a:rPr lang="en-US" altLang="en-US" dirty="0"/>
              <a:t>each operation.</a:t>
            </a:r>
          </a:p>
        </p:txBody>
      </p:sp>
    </p:spTree>
    <p:extLst>
      <p:ext uri="{BB962C8B-B14F-4D97-AF65-F5344CB8AC3E}">
        <p14:creationId xmlns:p14="http://schemas.microsoft.com/office/powerpoint/2010/main" val="188075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21AF-52EA-AA4C-B332-4E697DF4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B3E53-A9DF-DE41-BB4A-17E5251C1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12821"/>
            <a:ext cx="3109048" cy="5671927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There are four possible </a:t>
            </a:r>
          </a:p>
          <a:p>
            <a:pPr marL="0" indent="0">
              <a:buNone/>
            </a:pPr>
            <a:r>
              <a:rPr lang="en-US" altLang="en-US" dirty="0"/>
              <a:t>functions </a:t>
            </a:r>
            <a:r>
              <a:rPr lang="en-US" altLang="en-US" i="1" dirty="0"/>
              <a:t>F;</a:t>
            </a:r>
          </a:p>
          <a:p>
            <a:pPr marL="0" indent="0">
              <a:buNone/>
            </a:pPr>
            <a:r>
              <a:rPr lang="en-US" altLang="en-US" dirty="0"/>
              <a:t>a different one is used in </a:t>
            </a:r>
          </a:p>
          <a:p>
            <a:pPr marL="0" indent="0">
              <a:buNone/>
            </a:pPr>
            <a:r>
              <a:rPr lang="en-US" altLang="en-US" dirty="0"/>
              <a:t>Each round:</a:t>
            </a:r>
          </a:p>
          <a:p>
            <a:pPr marL="0" indent="0">
              <a:buNone/>
            </a:pPr>
            <a:r>
              <a:rPr lang="en-US" altLang="en-US" dirty="0"/>
              <a:t>F(X,Y,Z)=(X&amp;&amp;Y)||(!X&amp;&amp;Z)</a:t>
            </a:r>
          </a:p>
          <a:p>
            <a:pPr marL="0" indent="0">
              <a:buNone/>
            </a:pPr>
            <a:r>
              <a:rPr lang="pl-PL" altLang="en-US" dirty="0"/>
              <a:t>G(X,Y,Z)=(X&amp;&amp;Z)||(Y&amp;&amp;!Z)</a:t>
            </a:r>
          </a:p>
          <a:p>
            <a:pPr marL="0" indent="0">
              <a:buNone/>
            </a:pPr>
            <a:r>
              <a:rPr lang="en-US" altLang="en-US" dirty="0"/>
              <a:t>H(X,Y,Z)=X^^Y^^Z</a:t>
            </a:r>
          </a:p>
          <a:p>
            <a:pPr marL="0" indent="0">
              <a:buNone/>
            </a:pPr>
            <a:r>
              <a:rPr lang="pl-PL" altLang="en-US" dirty="0"/>
              <a:t>I (X,Y,Z)=Y^^(X||!Z)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&amp;&amp; - logical and</a:t>
            </a:r>
          </a:p>
          <a:p>
            <a:pPr marL="0" indent="0">
              <a:buNone/>
            </a:pPr>
            <a:r>
              <a:rPr lang="en-US" altLang="en-US" dirty="0"/>
              <a:t>! - logical not</a:t>
            </a:r>
          </a:p>
          <a:p>
            <a:pPr marL="0" indent="0">
              <a:buNone/>
            </a:pPr>
            <a:r>
              <a:rPr lang="en-US" altLang="en-US" dirty="0"/>
              <a:t>|| -logical or </a:t>
            </a:r>
          </a:p>
          <a:p>
            <a:pPr marL="0" indent="0">
              <a:buNone/>
            </a:pPr>
            <a:r>
              <a:rPr lang="en-US" altLang="en-US" dirty="0"/>
              <a:t>^^ -logical X-OR 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2BEF47D-EB0F-6349-B8D4-DDB3E387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280" y="818334"/>
            <a:ext cx="44196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807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85BA-B803-9947-A960-D54E0E19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SHA ---(Secure Hash Algorithm)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04C7-D4C0-1844-A36E-72659E3D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Opening : </a:t>
            </a:r>
          </a:p>
          <a:p>
            <a:r>
              <a:rPr lang="en-US" altLang="en-US" dirty="0"/>
              <a:t>• SHA algorithm can be used as a digital</a:t>
            </a:r>
          </a:p>
          <a:p>
            <a:r>
              <a:rPr lang="en-US" altLang="en-US" dirty="0"/>
              <a:t>signature mechanism.</a:t>
            </a:r>
          </a:p>
          <a:p>
            <a:r>
              <a:rPr lang="en-US" altLang="en-US" dirty="0"/>
              <a:t>• This presentation will explore the</a:t>
            </a:r>
          </a:p>
          <a:p>
            <a:r>
              <a:rPr lang="en-US" altLang="en-US" dirty="0"/>
              <a:t>technical aspects of the SHA algorithm.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22985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F813-6256-D349-A1B0-EBEE138B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Description of the SHA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3C7887-6483-4943-832F-2FB1B46AE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• Takes as input a message of arbitrary length and produces as output a 160 bit “fingerprint” or</a:t>
            </a:r>
          </a:p>
          <a:p>
            <a:pPr>
              <a:defRPr/>
            </a:pPr>
            <a:r>
              <a:rPr lang="en-US" dirty="0"/>
              <a:t>“message digest” of the input.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• Intended where a large file must be “compressed” in a secure manner before being encrypted with a  private key under a public-key cryptosystem such as PGP.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0225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EAC3-9A47-2E4B-A6CF-881A810C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20FACF5-DE13-5F4C-A6F5-5AC8272B9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226333"/>
          </a:xfrm>
        </p:spPr>
        <p:txBody>
          <a:bodyPr>
            <a:normAutofit fontScale="70000" lnSpcReduction="20000"/>
          </a:bodyPr>
          <a:lstStyle/>
          <a:p>
            <a:endParaRPr lang="en-US" altLang="en-US" dirty="0"/>
          </a:p>
          <a:p>
            <a:r>
              <a:rPr lang="en-US" altLang="en-US" dirty="0"/>
              <a:t>SHA is also called a hash code or hash value or hash digest.</a:t>
            </a:r>
          </a:p>
          <a:p>
            <a:endParaRPr lang="en-US" altLang="en-US" dirty="0"/>
          </a:p>
          <a:p>
            <a:r>
              <a:rPr lang="en-US" altLang="en-US" dirty="0"/>
              <a:t> Suppose a b-bit message as input, and</a:t>
            </a:r>
          </a:p>
          <a:p>
            <a:r>
              <a:rPr lang="en-US" altLang="en-US" dirty="0"/>
              <a:t>that we need to find its message digest. </a:t>
            </a:r>
          </a:p>
          <a:p>
            <a:r>
              <a:rPr lang="en-US" altLang="en-US" dirty="0"/>
              <a:t>Input text is divided into blocks of 512 bits initially further divided into 32 bits of 16  sub block.</a:t>
            </a:r>
          </a:p>
          <a:p>
            <a:r>
              <a:rPr lang="en-US" altLang="en-US" dirty="0"/>
              <a:t>Output of algo. Is a set of four 32 bit – blocks.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29072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674E-F22E-CC4B-8BAF-754B8E88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en-US" dirty="0"/>
              <a:t>MD5 ---(Message Digest 5)</a:t>
            </a:r>
            <a:endParaRPr lang="en-US" alt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D86D-5448-8346-942D-5E063D42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490" y="854242"/>
            <a:ext cx="7520068" cy="4764505"/>
          </a:xfrm>
        </p:spPr>
        <p:txBody>
          <a:bodyPr>
            <a:noAutofit/>
          </a:bodyPr>
          <a:lstStyle/>
          <a:p>
            <a:r>
              <a:rPr lang="en-US" altLang="en-US" b="1" dirty="0"/>
              <a:t>Opening : </a:t>
            </a:r>
          </a:p>
          <a:p>
            <a:r>
              <a:rPr lang="en-US" altLang="en-US" dirty="0"/>
              <a:t>• MD5 algorithm can be used as a digital</a:t>
            </a:r>
          </a:p>
          <a:p>
            <a:r>
              <a:rPr lang="en-US" altLang="en-US" dirty="0"/>
              <a:t>signature mechanism.</a:t>
            </a:r>
          </a:p>
          <a:p>
            <a:r>
              <a:rPr lang="en-US" altLang="en-US" dirty="0"/>
              <a:t>• This presentation will explore the</a:t>
            </a:r>
          </a:p>
          <a:p>
            <a:r>
              <a:rPr lang="en-US" altLang="en-US" dirty="0"/>
              <a:t>technical aspects of the MD5 algorithm.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999313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4A3E-AF81-7A42-8E25-1DE55FD0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13A15E-E697-5541-A145-1C20C348F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589669" cy="48609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• Step 1 – append padded bits:</a:t>
            </a:r>
          </a:p>
          <a:p>
            <a:pPr>
              <a:defRPr/>
            </a:pPr>
            <a:r>
              <a:rPr lang="en-US" dirty="0"/>
              <a:t>– The message is padded so that its length is</a:t>
            </a:r>
          </a:p>
          <a:p>
            <a:pPr>
              <a:defRPr/>
            </a:pPr>
            <a:r>
              <a:rPr lang="en-US" dirty="0"/>
              <a:t>congruent to 448, modulo 512.</a:t>
            </a:r>
          </a:p>
          <a:p>
            <a:pPr>
              <a:defRPr/>
            </a:pPr>
            <a:r>
              <a:rPr lang="en-US" dirty="0"/>
              <a:t>• Means extended to just 64 bits shy of being of</a:t>
            </a:r>
          </a:p>
          <a:p>
            <a:pPr>
              <a:defRPr/>
            </a:pPr>
            <a:r>
              <a:rPr lang="en-US" dirty="0"/>
              <a:t>512 bits long.</a:t>
            </a:r>
          </a:p>
          <a:p>
            <a:pPr>
              <a:defRPr/>
            </a:pPr>
            <a:r>
              <a:rPr lang="en-US" dirty="0"/>
              <a:t>– A single “1” bit is appended to the message,</a:t>
            </a:r>
          </a:p>
          <a:p>
            <a:pPr>
              <a:defRPr/>
            </a:pPr>
            <a:r>
              <a:rPr lang="en-US" dirty="0"/>
              <a:t>and then “0” bits are appended so that the</a:t>
            </a:r>
          </a:p>
          <a:p>
            <a:pPr>
              <a:defRPr/>
            </a:pPr>
            <a:r>
              <a:rPr lang="en-US" dirty="0"/>
              <a:t>length in bits equals 448 modulo 512.</a:t>
            </a:r>
          </a:p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708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5020-6F2C-BF47-973B-61EE07BA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23F1C8-24AD-E740-BAEA-5584DDA4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589669" cy="48609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• Step 1 – append padded bits:</a:t>
            </a:r>
          </a:p>
          <a:p>
            <a:pPr>
              <a:defRPr/>
            </a:pPr>
            <a:r>
              <a:rPr lang="en-US" dirty="0"/>
              <a:t>– The message is padded so that its length is</a:t>
            </a:r>
          </a:p>
          <a:p>
            <a:pPr>
              <a:defRPr/>
            </a:pPr>
            <a:r>
              <a:rPr lang="en-US" dirty="0"/>
              <a:t>congruent to 448, modulo 512.</a:t>
            </a:r>
          </a:p>
          <a:p>
            <a:pPr>
              <a:defRPr/>
            </a:pPr>
            <a:r>
              <a:rPr lang="en-US" dirty="0"/>
              <a:t>• Means extended to just 64 bits shy of being of</a:t>
            </a:r>
          </a:p>
          <a:p>
            <a:pPr>
              <a:defRPr/>
            </a:pPr>
            <a:r>
              <a:rPr lang="en-US" dirty="0"/>
              <a:t>512 bits long.</a:t>
            </a:r>
          </a:p>
          <a:p>
            <a:pPr>
              <a:defRPr/>
            </a:pPr>
            <a:r>
              <a:rPr lang="en-US" dirty="0"/>
              <a:t>– A single “1” bit is appended to the message,</a:t>
            </a:r>
          </a:p>
          <a:p>
            <a:pPr>
              <a:defRPr/>
            </a:pPr>
            <a:r>
              <a:rPr lang="en-US" dirty="0"/>
              <a:t>and then “0” bits are appended so that the</a:t>
            </a:r>
          </a:p>
          <a:p>
            <a:pPr>
              <a:defRPr/>
            </a:pPr>
            <a:r>
              <a:rPr lang="en-US" dirty="0"/>
              <a:t>length in bits equals 448 modulo 512.</a:t>
            </a:r>
          </a:p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713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D775-9A1B-C845-977E-2E052D65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96E9-49D1-2B41-A905-ABCB9CEE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 put of Step No: 1 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		         </a:t>
            </a:r>
            <a:r>
              <a:rPr lang="en-US" sz="1400" dirty="0"/>
              <a:t>1984 Bits</a:t>
            </a:r>
            <a:r>
              <a:rPr lang="en-US" dirty="0"/>
              <a:t>		</a:t>
            </a:r>
          </a:p>
          <a:p>
            <a:pPr>
              <a:defRPr/>
            </a:pP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64D75-FFB8-1E49-AF64-3BE5779139AD}"/>
              </a:ext>
            </a:extLst>
          </p:cNvPr>
          <p:cNvSpPr/>
          <p:nvPr/>
        </p:nvSpPr>
        <p:spPr>
          <a:xfrm>
            <a:off x="3869268" y="2828493"/>
            <a:ext cx="3960812" cy="792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1701 Bits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39418-43A6-8F44-90A6-7B2F2D3B3C60}"/>
              </a:ext>
            </a:extLst>
          </p:cNvPr>
          <p:cNvSpPr/>
          <p:nvPr/>
        </p:nvSpPr>
        <p:spPr>
          <a:xfrm>
            <a:off x="7830080" y="2828493"/>
            <a:ext cx="2592388" cy="79216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283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EB254B-B393-4448-B792-77F920D803A4}"/>
              </a:ext>
            </a:extLst>
          </p:cNvPr>
          <p:cNvCxnSpPr/>
          <p:nvPr/>
        </p:nvCxnSpPr>
        <p:spPr>
          <a:xfrm>
            <a:off x="7104062" y="3907992"/>
            <a:ext cx="3097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952544-FBF8-CB41-9163-3F9E74DBBF48}"/>
              </a:ext>
            </a:extLst>
          </p:cNvPr>
          <p:cNvCxnSpPr>
            <a:cxnSpLocks/>
          </p:cNvCxnSpPr>
          <p:nvPr/>
        </p:nvCxnSpPr>
        <p:spPr>
          <a:xfrm flipH="1" flipV="1">
            <a:off x="3640137" y="3900054"/>
            <a:ext cx="2455863" cy="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53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70547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• Step 2 – append length:</a:t>
            </a:r>
          </a:p>
          <a:p>
            <a:r>
              <a:rPr lang="en-US" altLang="en-US" dirty="0"/>
              <a:t>– A 64 bit representation of b is appended to</a:t>
            </a:r>
          </a:p>
          <a:p>
            <a:r>
              <a:rPr lang="en-US" altLang="en-US" dirty="0"/>
              <a:t>the result of the previous step.</a:t>
            </a:r>
          </a:p>
          <a:p>
            <a:r>
              <a:rPr lang="en-US" altLang="en-US" dirty="0"/>
              <a:t>– The resulting message has a length that is</a:t>
            </a:r>
          </a:p>
          <a:p>
            <a:r>
              <a:rPr lang="en-US" altLang="en-US" dirty="0"/>
              <a:t>an exact multiple of 512 bits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13738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337" y="1932744"/>
            <a:ext cx="7315200" cy="1705472"/>
          </a:xfrm>
        </p:spPr>
        <p:txBody>
          <a:bodyPr>
            <a:normAutofit fontScale="40000" lnSpcReduction="20000"/>
          </a:bodyPr>
          <a:lstStyle/>
          <a:p>
            <a:pPr>
              <a:defRPr/>
            </a:pPr>
            <a:r>
              <a:rPr lang="en-US" dirty="0"/>
              <a:t>Out put of Step No: 2</a:t>
            </a:r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			             </a:t>
            </a:r>
            <a:r>
              <a:rPr lang="en-US" sz="1400" dirty="0"/>
              <a:t>2048 </a:t>
            </a:r>
          </a:p>
          <a:p>
            <a:pPr marL="0" indent="0">
              <a:buNone/>
              <a:defRPr/>
            </a:pPr>
            <a:r>
              <a:rPr lang="en-US" dirty="0"/>
              <a:t>                                                              2048</a:t>
            </a:r>
          </a:p>
          <a:p>
            <a:pPr marL="0" indent="0">
              <a:buNone/>
              <a:defRPr/>
            </a:pPr>
            <a:r>
              <a:rPr lang="en-US" dirty="0"/>
              <a:t>Total Bits Are: </a:t>
            </a:r>
          </a:p>
          <a:p>
            <a:pPr marL="0" indent="0">
              <a:buNone/>
              <a:defRPr/>
            </a:pPr>
            <a:r>
              <a:rPr lang="en-US" dirty="0"/>
              <a:t>Total No. of Blocks of 512 are : ???</a:t>
            </a:r>
          </a:p>
          <a:p>
            <a:pPr marL="0" indent="0">
              <a:buNone/>
              <a:defRPr/>
            </a:pPr>
            <a:endParaRPr lang="en-US" dirty="0"/>
          </a:p>
          <a:p>
            <a:endParaRPr lang="en-AU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33DE0-B7ED-4E4E-A2AF-390885054B0A}"/>
              </a:ext>
            </a:extLst>
          </p:cNvPr>
          <p:cNvSpPr/>
          <p:nvPr/>
        </p:nvSpPr>
        <p:spPr>
          <a:xfrm>
            <a:off x="3554125" y="1777418"/>
            <a:ext cx="3960812" cy="792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1701 Bits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B8918-CFEF-314F-8EC2-35DDB0821153}"/>
              </a:ext>
            </a:extLst>
          </p:cNvPr>
          <p:cNvSpPr/>
          <p:nvPr/>
        </p:nvSpPr>
        <p:spPr>
          <a:xfrm>
            <a:off x="7514937" y="1777418"/>
            <a:ext cx="2592388" cy="79216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283 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EFCAD-76A6-6340-A093-B5833FF393BF}"/>
              </a:ext>
            </a:extLst>
          </p:cNvPr>
          <p:cNvSpPr/>
          <p:nvPr/>
        </p:nvSpPr>
        <p:spPr>
          <a:xfrm>
            <a:off x="10107325" y="1777418"/>
            <a:ext cx="1584325" cy="7921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64 Bits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A4F0FE-D200-0E40-8810-A866A8BD7536}"/>
              </a:ext>
            </a:extLst>
          </p:cNvPr>
          <p:cNvCxnSpPr>
            <a:cxnSpLocks/>
          </p:cNvCxnSpPr>
          <p:nvPr/>
        </p:nvCxnSpPr>
        <p:spPr>
          <a:xfrm>
            <a:off x="7730837" y="2785480"/>
            <a:ext cx="3887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9C9AD6-7875-1B4D-8BCA-ED5735AC6F4B}"/>
              </a:ext>
            </a:extLst>
          </p:cNvPr>
          <p:cNvCxnSpPr>
            <a:cxnSpLocks/>
          </p:cNvCxnSpPr>
          <p:nvPr/>
        </p:nvCxnSpPr>
        <p:spPr>
          <a:xfrm flipH="1">
            <a:off x="3554125" y="2798180"/>
            <a:ext cx="3536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63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705472"/>
          </a:xfrm>
        </p:spPr>
        <p:txBody>
          <a:bodyPr>
            <a:normAutofit fontScale="62500" lnSpcReduction="20000"/>
          </a:bodyPr>
          <a:lstStyle/>
          <a:p>
            <a:endParaRPr lang="en-US" altLang="en-US" dirty="0"/>
          </a:p>
          <a:p>
            <a:r>
              <a:rPr lang="en-US" altLang="en-US" dirty="0"/>
              <a:t>• Step 3 – </a:t>
            </a:r>
          </a:p>
          <a:p>
            <a:r>
              <a:rPr lang="en-US" altLang="en-US" dirty="0"/>
              <a:t>Initialize SHA  Buffer or chaining variables </a:t>
            </a:r>
          </a:p>
          <a:p>
            <a:r>
              <a:rPr lang="en-US" altLang="en-US" dirty="0"/>
              <a:t>• A five-word buffer (A,B,C,D,E) is used to</a:t>
            </a:r>
          </a:p>
          <a:p>
            <a:r>
              <a:rPr lang="en-US" altLang="en-US" dirty="0"/>
              <a:t>compute the message digest.</a:t>
            </a:r>
          </a:p>
          <a:p>
            <a:r>
              <a:rPr lang="en-US" altLang="en-US" dirty="0"/>
              <a:t>– Here each of A,B,C,D, E is a 32 bit register.</a:t>
            </a:r>
          </a:p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711159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049" y="1965545"/>
            <a:ext cx="7315200" cy="3989778"/>
          </a:xfrm>
        </p:spPr>
        <p:txBody>
          <a:bodyPr>
            <a:normAutofit/>
          </a:bodyPr>
          <a:lstStyle/>
          <a:p>
            <a:r>
              <a:rPr lang="en-US" altLang="en-US" dirty="0"/>
              <a:t>• Step 3 cont.- divide 512- bit block into 16-sub block  and each sub block contain 32 bits.</a:t>
            </a:r>
          </a:p>
          <a:p>
            <a:r>
              <a:rPr lang="en-US" altLang="en-US" dirty="0"/>
              <a:t>• These registers are initialized to the</a:t>
            </a:r>
          </a:p>
          <a:p>
            <a:r>
              <a:rPr lang="en-US" altLang="en-US" dirty="0"/>
              <a:t>following values in hexadecimal:</a:t>
            </a:r>
          </a:p>
          <a:p>
            <a:r>
              <a:rPr lang="en-US" altLang="en-US" dirty="0"/>
              <a:t>word A: 01 23 45 67</a:t>
            </a:r>
          </a:p>
          <a:p>
            <a:r>
              <a:rPr lang="de-DE" altLang="en-US" dirty="0" err="1"/>
              <a:t>word</a:t>
            </a:r>
            <a:r>
              <a:rPr lang="de-DE" altLang="en-US" dirty="0"/>
              <a:t> B: 89 ab cd </a:t>
            </a:r>
            <a:r>
              <a:rPr lang="de-DE" altLang="en-US" dirty="0" err="1"/>
              <a:t>ef</a:t>
            </a:r>
            <a:endParaRPr lang="de-DE" altLang="en-US" dirty="0"/>
          </a:p>
          <a:p>
            <a:r>
              <a:rPr lang="en-US" altLang="en-US" dirty="0"/>
              <a:t>word C: </a:t>
            </a:r>
            <a:r>
              <a:rPr lang="en-US" altLang="en-US" dirty="0" err="1"/>
              <a:t>fe</a:t>
            </a:r>
            <a:r>
              <a:rPr lang="en-US" altLang="en-US" dirty="0"/>
              <a:t> dc </a:t>
            </a:r>
            <a:r>
              <a:rPr lang="en-US" altLang="en-US" dirty="0" err="1"/>
              <a:t>ba</a:t>
            </a:r>
            <a:r>
              <a:rPr lang="en-US" altLang="en-US" dirty="0"/>
              <a:t> 98</a:t>
            </a:r>
          </a:p>
          <a:p>
            <a:r>
              <a:rPr lang="en-US" altLang="en-US" dirty="0"/>
              <a:t>word D: 76 54 32 10</a:t>
            </a:r>
          </a:p>
          <a:p>
            <a:r>
              <a:rPr lang="en-US" altLang="en-US" dirty="0"/>
              <a:t>word E: C3 D2 E1 F0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68041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323" y="843327"/>
            <a:ext cx="7315200" cy="4165092"/>
          </a:xfrm>
        </p:spPr>
        <p:txBody>
          <a:bodyPr/>
          <a:lstStyle/>
          <a:p>
            <a:r>
              <a:rPr lang="en-US" altLang="en-US" dirty="0"/>
              <a:t>• Step 4 – Process message in 16-word blocks.</a:t>
            </a:r>
          </a:p>
          <a:p>
            <a:r>
              <a:rPr lang="en-US" altLang="en-US" dirty="0"/>
              <a:t>– Four auxiliary functions that take as input three 32-bit words and produce as output one 32-bit word.</a:t>
            </a:r>
          </a:p>
          <a:p>
            <a:endParaRPr lang="en-US" altLang="en-US" dirty="0"/>
          </a:p>
          <a:p>
            <a:r>
              <a:rPr lang="en-US" altLang="en-US" sz="1600" dirty="0"/>
              <a:t>F(X,Y,Z)=(X&amp;&amp;Y)||(!X&amp;&amp;Z)</a:t>
            </a:r>
          </a:p>
          <a:p>
            <a:r>
              <a:rPr lang="pl-PL" altLang="en-US" sz="1600" dirty="0"/>
              <a:t>G(X,Y,Z)=</a:t>
            </a:r>
            <a:r>
              <a:rPr lang="en-US" altLang="en-US" sz="1600" dirty="0"/>
              <a:t> X^^Y^^Z</a:t>
            </a:r>
            <a:endParaRPr lang="pl-PL" altLang="en-US" sz="1600" dirty="0"/>
          </a:p>
          <a:p>
            <a:r>
              <a:rPr lang="en-US" altLang="en-US" sz="1600" dirty="0"/>
              <a:t>H(X,Y,Z)=(X&amp;&amp;Y) ||(X&amp;&amp;Z) ||</a:t>
            </a:r>
          </a:p>
          <a:p>
            <a:r>
              <a:rPr lang="en-US" altLang="en-US" sz="1600" dirty="0"/>
              <a:t>                (Y&amp;&amp;Z)</a:t>
            </a:r>
          </a:p>
          <a:p>
            <a:r>
              <a:rPr lang="pl-PL" altLang="en-US" sz="1600" dirty="0"/>
              <a:t>I (X,Y,Z)=</a:t>
            </a:r>
            <a:r>
              <a:rPr lang="en-US" altLang="en-US" sz="1600" dirty="0"/>
              <a:t> X^^Y^^Z</a:t>
            </a:r>
          </a:p>
          <a:p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4A19F6-B080-4844-9A54-39FEEA928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238" y="843327"/>
            <a:ext cx="5292725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32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28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24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20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Segoe UI" pitchFamily="34" charset="0"/>
              <a:buChar char="›"/>
              <a:defRPr sz="2000" kern="120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dirty="0"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( b AND c ) OR ( ( NOT b ) AND ( d ) )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B  X’OR  C X’OR  D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( b AND c ) OR ( b AND d ) OR ( c AND d )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altLang="en-US" sz="2400" dirty="0">
                <a:cs typeface="Arial" panose="020B0604020202020204" pitchFamily="34" charset="0"/>
              </a:rPr>
              <a:t>B  X’OR  C X’OR  D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eaLnBrk="1" hangingPunct="1">
              <a:buFont typeface="Segoe UI" pitchFamily="34" charset="0"/>
              <a:buNone/>
              <a:defRPr/>
            </a:pPr>
            <a:endParaRPr lang="en-US" altLang="en-US" sz="2400" dirty="0">
              <a:cs typeface="Arial" panose="020B0604020202020204" pitchFamily="34" charset="0"/>
            </a:endParaRPr>
          </a:p>
          <a:p>
            <a:pPr marL="0" indent="0" eaLnBrk="1" hangingPunct="1">
              <a:buFont typeface="Segoe UI" pitchFamily="34" charset="0"/>
              <a:buNone/>
              <a:defRPr/>
            </a:pPr>
            <a:endParaRPr lang="en-US" alt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06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486" y="656492"/>
            <a:ext cx="7315200" cy="5486400"/>
          </a:xfrm>
        </p:spPr>
        <p:txBody>
          <a:bodyPr>
            <a:normAutofit/>
          </a:bodyPr>
          <a:lstStyle/>
          <a:p>
            <a:r>
              <a:rPr lang="en-US" altLang="en-US" dirty="0"/>
              <a:t>For t from 16 to 79 or 17 to 80 </a:t>
            </a:r>
          </a:p>
          <a:p>
            <a:r>
              <a:rPr lang="en-IN" altLang="en-US" dirty="0" err="1"/>
              <a:t>Wt</a:t>
            </a:r>
            <a:r>
              <a:rPr lang="en-IN" altLang="en-US" dirty="0"/>
              <a:t> = (Wt-3 ⊕ Wt-8 ⊕ Wt-14 ⊕ Wt-16) &lt;&lt;&lt; 1 </a:t>
            </a:r>
          </a:p>
          <a:p>
            <a:endParaRPr lang="en-US" altLang="en-US" dirty="0"/>
          </a:p>
          <a:p>
            <a:r>
              <a:rPr lang="en-US" altLang="en-US" dirty="0"/>
              <a:t>For Round 1 to 20 :  </a:t>
            </a:r>
            <a:r>
              <a:rPr lang="en-US" altLang="en-US" sz="1800" dirty="0">
                <a:cs typeface="Arial" panose="020B0604020202020204" pitchFamily="34" charset="0"/>
              </a:rPr>
              <a:t>( b AND c ) OR ( ( NOT b ) AND ( d ) )</a:t>
            </a:r>
            <a:endParaRPr lang="en-US" altLang="en-US" sz="1800" dirty="0"/>
          </a:p>
          <a:p>
            <a:r>
              <a:rPr lang="en-US" altLang="en-US" dirty="0"/>
              <a:t>For Round 21 to 40 : </a:t>
            </a:r>
            <a:r>
              <a:rPr lang="en-US" altLang="en-US" sz="1800" dirty="0">
                <a:cs typeface="Arial" panose="020B0604020202020204" pitchFamily="34" charset="0"/>
              </a:rPr>
              <a:t>B  X’OR  C X’OR  D</a:t>
            </a:r>
            <a:endParaRPr lang="en-US" altLang="en-US" sz="1800" dirty="0"/>
          </a:p>
          <a:p>
            <a:r>
              <a:rPr lang="en-US" altLang="en-US" dirty="0"/>
              <a:t>For Round 41 to 60 : </a:t>
            </a:r>
            <a:r>
              <a:rPr lang="en-US" altLang="en-US" sz="1800" dirty="0">
                <a:cs typeface="Arial" panose="020B0604020202020204" pitchFamily="34" charset="0"/>
              </a:rPr>
              <a:t>( b AND c ) OR ( b AND d ) OR ( c AND d )</a:t>
            </a:r>
            <a:endParaRPr lang="en-US" altLang="en-US" sz="1800" dirty="0"/>
          </a:p>
          <a:p>
            <a:r>
              <a:rPr lang="en-US" altLang="en-US" dirty="0"/>
              <a:t>For Round 61 to 80 : </a:t>
            </a:r>
            <a:r>
              <a:rPr lang="en-US" altLang="en-US" dirty="0">
                <a:cs typeface="Arial" panose="020B0604020202020204" pitchFamily="34" charset="0"/>
              </a:rPr>
              <a:t>B  X’OR  C X’OR  D</a:t>
            </a:r>
            <a:endParaRPr lang="en-US" altLang="en-US" dirty="0"/>
          </a:p>
          <a:p>
            <a:pPr>
              <a:buFont typeface="Segoe UI" pitchFamily="34" charset="0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0747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69445"/>
            <a:ext cx="7315200" cy="3852832"/>
          </a:xfrm>
        </p:spPr>
        <p:txBody>
          <a:bodyPr>
            <a:normAutofit/>
          </a:bodyPr>
          <a:lstStyle/>
          <a:p>
            <a:r>
              <a:rPr lang="en-US" altLang="en-US" dirty="0"/>
              <a:t>• Step 4 – Process message in 16-word</a:t>
            </a:r>
          </a:p>
          <a:p>
            <a:r>
              <a:rPr lang="en-US" altLang="en-US" dirty="0"/>
              <a:t>blocks cont.</a:t>
            </a:r>
          </a:p>
          <a:p>
            <a:r>
              <a:rPr lang="en-US" altLang="en-US" dirty="0"/>
              <a:t>– if the bits of X, Y, and Z are independent and</a:t>
            </a:r>
          </a:p>
          <a:p>
            <a:r>
              <a:rPr lang="en-US" altLang="en-US" dirty="0"/>
              <a:t>unbiased, the each bit of F(X,Y,Z), G(X,Y,Z),</a:t>
            </a:r>
          </a:p>
          <a:p>
            <a:r>
              <a:rPr lang="en-US" altLang="en-US" dirty="0"/>
              <a:t>H(X,Y,Z), and I(X,Y,Z) will be independent</a:t>
            </a:r>
          </a:p>
          <a:p>
            <a:r>
              <a:rPr lang="en-US" altLang="en-US" dirty="0"/>
              <a:t>and unbiased.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25403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Description of the MD5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• Takes as input a message of arbitrary length and produces as output a 128 bit “fingerprint” or</a:t>
            </a:r>
          </a:p>
          <a:p>
            <a:pPr>
              <a:defRPr/>
            </a:pPr>
            <a:r>
              <a:rPr lang="en-US" dirty="0"/>
              <a:t>“message digest” of the input.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• Intended where a large file must be “compressed” in a secure manner before being encrypted with a  private key under a public-key cryptosystem such as PGP.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914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394477" cy="4601182"/>
          </a:xfrm>
        </p:spPr>
        <p:txBody>
          <a:bodyPr/>
          <a:lstStyle/>
          <a:p>
            <a:r>
              <a:rPr lang="en-US" altLang="en-US" dirty="0"/>
              <a:t>• Step 5 – output</a:t>
            </a:r>
          </a:p>
          <a:p>
            <a:r>
              <a:rPr lang="en-US" altLang="en-US" dirty="0"/>
              <a:t>– The message digest produced as output is</a:t>
            </a:r>
          </a:p>
          <a:p>
            <a:r>
              <a:rPr lang="en-US" altLang="en-US" dirty="0"/>
              <a:t>A, B, C, D.</a:t>
            </a:r>
          </a:p>
          <a:p>
            <a:r>
              <a:rPr lang="en-US" altLang="en-US" dirty="0"/>
              <a:t>– That is, output begins with the low-order byte</a:t>
            </a:r>
          </a:p>
          <a:p>
            <a:r>
              <a:rPr lang="en-US" altLang="en-US" dirty="0"/>
              <a:t>of A, and end with the high-order byte of D.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83524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944762"/>
            <a:ext cx="7315200" cy="3780258"/>
          </a:xfrm>
        </p:spPr>
        <p:txBody>
          <a:bodyPr>
            <a:normAutofit/>
          </a:bodyPr>
          <a:lstStyle/>
          <a:p>
            <a:r>
              <a:rPr lang="en-US" altLang="en-US" dirty="0"/>
              <a:t>One SHA operation. SHA consists of</a:t>
            </a:r>
          </a:p>
          <a:p>
            <a:r>
              <a:rPr lang="en-US" altLang="en-US" dirty="0"/>
              <a:t>80 of these operations, grouped in four</a:t>
            </a:r>
          </a:p>
          <a:p>
            <a:r>
              <a:rPr lang="en-US" altLang="en-US" dirty="0"/>
              <a:t>rounds of 20 operations. </a:t>
            </a:r>
          </a:p>
          <a:p>
            <a:r>
              <a:rPr lang="en-US" altLang="en-US" i="1" dirty="0"/>
              <a:t>F is a </a:t>
            </a:r>
            <a:r>
              <a:rPr lang="en-US" altLang="en-US" dirty="0"/>
              <a:t>nonlinear function; one function is</a:t>
            </a:r>
          </a:p>
          <a:p>
            <a:r>
              <a:rPr lang="en-US" altLang="en-US" dirty="0"/>
              <a:t>used in each round. </a:t>
            </a:r>
            <a:r>
              <a:rPr lang="en-US" altLang="en-US" i="1" dirty="0" err="1"/>
              <a:t>Wt</a:t>
            </a:r>
            <a:r>
              <a:rPr lang="en-US" altLang="en-US" i="1" dirty="0"/>
              <a:t> denotes a 32-</a:t>
            </a:r>
          </a:p>
          <a:p>
            <a:r>
              <a:rPr lang="en-US" altLang="en-US" dirty="0"/>
              <a:t>bit block of the message input, and </a:t>
            </a:r>
            <a:r>
              <a:rPr lang="en-US" altLang="en-US" i="1" dirty="0"/>
              <a:t>K(t)</a:t>
            </a:r>
          </a:p>
          <a:p>
            <a:r>
              <a:rPr lang="en-US" altLang="en-US" dirty="0"/>
              <a:t>denotes a 32-bit constant, different for</a:t>
            </a:r>
          </a:p>
          <a:p>
            <a:r>
              <a:rPr lang="en-US" altLang="en-US" dirty="0"/>
              <a:t>each operation.</a:t>
            </a:r>
          </a:p>
        </p:txBody>
      </p:sp>
    </p:spTree>
    <p:extLst>
      <p:ext uri="{BB962C8B-B14F-4D97-AF65-F5344CB8AC3E}">
        <p14:creationId xmlns:p14="http://schemas.microsoft.com/office/powerpoint/2010/main" val="175101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807DF-7A71-F648-84F6-8AAF250B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195" y="2571692"/>
            <a:ext cx="7315200" cy="170547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en-US" dirty="0"/>
              <a:t>There are four possible </a:t>
            </a:r>
          </a:p>
          <a:p>
            <a:pPr marL="0" indent="0">
              <a:buNone/>
            </a:pPr>
            <a:r>
              <a:rPr lang="en-US" altLang="en-US" dirty="0"/>
              <a:t>functions </a:t>
            </a:r>
            <a:r>
              <a:rPr lang="en-US" altLang="en-US" i="1" dirty="0"/>
              <a:t>F;</a:t>
            </a:r>
          </a:p>
          <a:p>
            <a:pPr marL="0" indent="0">
              <a:buNone/>
            </a:pPr>
            <a:r>
              <a:rPr lang="en-US" altLang="en-US" dirty="0"/>
              <a:t>a different one is used in </a:t>
            </a:r>
          </a:p>
          <a:p>
            <a:pPr marL="0" indent="0">
              <a:buNone/>
            </a:pPr>
            <a:r>
              <a:rPr lang="en-US" altLang="en-US" dirty="0"/>
              <a:t>Each round:</a:t>
            </a:r>
          </a:p>
          <a:p>
            <a:pPr marL="0" indent="0">
              <a:buNone/>
            </a:pPr>
            <a:r>
              <a:rPr lang="en-US" altLang="en-US" dirty="0"/>
              <a:t>F(X,Y,Z)=(X&amp;&amp;Y)||(!X&amp;&amp;Z)</a:t>
            </a:r>
          </a:p>
          <a:p>
            <a:pPr marL="0" indent="0">
              <a:buNone/>
            </a:pPr>
            <a:r>
              <a:rPr lang="pl-PL" altLang="en-US" dirty="0"/>
              <a:t>G(X,Y,Z)=(X&amp;&amp;Z)||(Y&amp;&amp;!Z)</a:t>
            </a:r>
          </a:p>
          <a:p>
            <a:pPr marL="0" indent="0">
              <a:buNone/>
            </a:pPr>
            <a:r>
              <a:rPr lang="en-US" altLang="en-US" dirty="0"/>
              <a:t>H(X,Y,Z)=X^^Y^^Z</a:t>
            </a:r>
          </a:p>
          <a:p>
            <a:pPr marL="0" indent="0">
              <a:buNone/>
            </a:pPr>
            <a:r>
              <a:rPr lang="pl-PL" altLang="en-US" dirty="0"/>
              <a:t>I (X,Y,Z)=Y^^(X||!Z)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&amp;&amp; - logical and</a:t>
            </a:r>
          </a:p>
          <a:p>
            <a:pPr marL="0" indent="0">
              <a:buNone/>
            </a:pPr>
            <a:r>
              <a:rPr lang="en-US" altLang="en-US" dirty="0"/>
              <a:t>! - logical not</a:t>
            </a:r>
          </a:p>
          <a:p>
            <a:pPr marL="0" indent="0">
              <a:buNone/>
            </a:pPr>
            <a:r>
              <a:rPr lang="en-US" altLang="en-US" dirty="0"/>
              <a:t>|| -logical or </a:t>
            </a:r>
          </a:p>
          <a:p>
            <a:pPr marL="0" indent="0">
              <a:buNone/>
            </a:pPr>
            <a:r>
              <a:rPr lang="en-US" altLang="en-US" dirty="0"/>
              <a:t>^^ -logical X-OR 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58C501-929E-8248-B0EB-E63BA9DB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0"/>
            <a:ext cx="5818187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669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 - I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236AC4-C77B-9745-8113-B7BB7D9E5F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5143" y="484331"/>
            <a:ext cx="7200900" cy="5408613"/>
          </a:xfrm>
        </p:spPr>
      </p:pic>
    </p:spTree>
    <p:extLst>
      <p:ext uri="{BB962C8B-B14F-4D97-AF65-F5344CB8AC3E}">
        <p14:creationId xmlns:p14="http://schemas.microsoft.com/office/powerpoint/2010/main" val="294669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8344-0786-964F-9DA8-715E452D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 of SHA Algorithm</a:t>
            </a:r>
            <a:endParaRPr lang="en-US" dirty="0"/>
          </a:p>
        </p:txBody>
      </p:sp>
      <p:pic>
        <p:nvPicPr>
          <p:cNvPr id="4" name="Hashing concept (md5,sha algorithm ).mp4" descr="Hashing concept (md5,sha algorithm )">
            <a:hlinkClick r:id="" action="ppaction://media"/>
            <a:extLst>
              <a:ext uri="{FF2B5EF4-FFF2-40B4-BE49-F238E27FC236}">
                <a16:creationId xmlns:a16="http://schemas.microsoft.com/office/drawing/2014/main" id="{94CBC639-A8B0-234B-9125-A4B8281D3788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41" y="852678"/>
            <a:ext cx="8661941" cy="487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Any Question…</a:t>
            </a:r>
          </a:p>
        </p:txBody>
      </p:sp>
    </p:spTree>
    <p:extLst>
      <p:ext uri="{BB962C8B-B14F-4D97-AF65-F5344CB8AC3E}">
        <p14:creationId xmlns:p14="http://schemas.microsoft.com/office/powerpoint/2010/main" val="117233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B584-A990-3247-9F7C-3409CE1E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MD5 Algorithm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D89DDF-214C-9A4B-9EAB-75BD0862D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Md is also called a hash code.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 Suppose a b-bit message as input, and</a:t>
            </a:r>
          </a:p>
          <a:p>
            <a:pPr>
              <a:defRPr/>
            </a:pPr>
            <a:r>
              <a:rPr lang="en-US" dirty="0"/>
              <a:t>that we need to find its message digest. </a:t>
            </a:r>
          </a:p>
          <a:p>
            <a:pPr>
              <a:defRPr/>
            </a:pPr>
            <a:r>
              <a:rPr lang="en-US" dirty="0"/>
              <a:t>Input text is divided into blocks of 512 bits initially further divided into 32 bits of 16  sub block.</a:t>
            </a:r>
          </a:p>
          <a:p>
            <a:pPr>
              <a:defRPr/>
            </a:pPr>
            <a:r>
              <a:rPr lang="en-US" dirty="0"/>
              <a:t>Output of algo. Is a set of four 32 bit – blocks.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855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IN" dirty="0"/>
          </a:p>
        </p:txBody>
      </p:sp>
      <p:pic>
        <p:nvPicPr>
          <p:cNvPr id="9" name="What is MD5" descr="What is MD5">
            <a:hlinkClick r:id="" action="ppaction://media"/>
            <a:extLst>
              <a:ext uri="{FF2B5EF4-FFF2-40B4-BE49-F238E27FC236}">
                <a16:creationId xmlns:a16="http://schemas.microsoft.com/office/drawing/2014/main" id="{F0438BD2-4604-DF4E-9196-4C6A65D9AF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3705" y="968542"/>
            <a:ext cx="8748295" cy="49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8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9A4F-363B-A448-AF7E-1537FE76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823800-7F1A-FE47-9A29-3F3034D9E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defRPr/>
            </a:pPr>
            <a:r>
              <a:rPr lang="en-US" dirty="0"/>
              <a:t>• Step 1 – append padded bits:</a:t>
            </a:r>
          </a:p>
          <a:p>
            <a:pPr>
              <a:defRPr/>
            </a:pPr>
            <a:r>
              <a:rPr lang="en-US" dirty="0"/>
              <a:t>– The message is padded so that its length is</a:t>
            </a:r>
          </a:p>
          <a:p>
            <a:pPr>
              <a:defRPr/>
            </a:pPr>
            <a:r>
              <a:rPr lang="en-US" dirty="0"/>
              <a:t>congruent to 448, modulo 512.</a:t>
            </a:r>
          </a:p>
          <a:p>
            <a:pPr>
              <a:defRPr/>
            </a:pPr>
            <a:r>
              <a:rPr lang="en-US" dirty="0"/>
              <a:t>• Means extended to just 64 bits shy of being of</a:t>
            </a:r>
          </a:p>
          <a:p>
            <a:pPr>
              <a:defRPr/>
            </a:pPr>
            <a:r>
              <a:rPr lang="en-US" dirty="0"/>
              <a:t>512 bits long.</a:t>
            </a:r>
          </a:p>
          <a:p>
            <a:pPr>
              <a:defRPr/>
            </a:pPr>
            <a:r>
              <a:rPr lang="en-US" dirty="0"/>
              <a:t>– A single “1” bit is appended to the message,</a:t>
            </a:r>
          </a:p>
          <a:p>
            <a:pPr>
              <a:defRPr/>
            </a:pPr>
            <a:r>
              <a:rPr lang="en-US" dirty="0"/>
              <a:t>and then “0” bits are appended so that the</a:t>
            </a:r>
          </a:p>
          <a:p>
            <a:pPr>
              <a:defRPr/>
            </a:pPr>
            <a:r>
              <a:rPr lang="en-US" dirty="0"/>
              <a:t>length in bits equals 448 modulo 512.</a:t>
            </a:r>
          </a:p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07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69D87-45D6-1C4C-B71A-94CCF32DF5A8}"/>
              </a:ext>
            </a:extLst>
          </p:cNvPr>
          <p:cNvSpPr/>
          <p:nvPr/>
        </p:nvSpPr>
        <p:spPr>
          <a:xfrm>
            <a:off x="4221335" y="2205038"/>
            <a:ext cx="3960812" cy="792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1000 Bits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C29E08-44E2-A74D-902B-FE0B5BBC60CD}"/>
              </a:ext>
            </a:extLst>
          </p:cNvPr>
          <p:cNvSpPr/>
          <p:nvPr/>
        </p:nvSpPr>
        <p:spPr>
          <a:xfrm>
            <a:off x="8182147" y="2205038"/>
            <a:ext cx="2592388" cy="79216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472 Bits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DD9486-0C7D-CF43-8745-50191F8AD7CB}"/>
              </a:ext>
            </a:extLst>
          </p:cNvPr>
          <p:cNvCxnSpPr/>
          <p:nvPr/>
        </p:nvCxnSpPr>
        <p:spPr>
          <a:xfrm>
            <a:off x="7677322" y="3284538"/>
            <a:ext cx="3097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69A274-F3A9-BC49-8995-4C2BB4DE0585}"/>
              </a:ext>
            </a:extLst>
          </p:cNvPr>
          <p:cNvCxnSpPr>
            <a:cxnSpLocks/>
          </p:cNvCxnSpPr>
          <p:nvPr/>
        </p:nvCxnSpPr>
        <p:spPr>
          <a:xfrm flipH="1" flipV="1">
            <a:off x="4213397" y="3276600"/>
            <a:ext cx="2455863" cy="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4819CD-E038-E547-9C42-70F8AD20BFD4}"/>
              </a:ext>
            </a:extLst>
          </p:cNvPr>
          <p:cNvSpPr/>
          <p:nvPr/>
        </p:nvSpPr>
        <p:spPr>
          <a:xfrm>
            <a:off x="5441328" y="1723956"/>
            <a:ext cx="77726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Out put of Step No: 1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		         </a:t>
            </a:r>
            <a:r>
              <a:rPr lang="en-US" sz="1200" dirty="0"/>
              <a:t>1472 Bits</a:t>
            </a: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6343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F4ADDE-EE6F-6D47-947B-78F3C1207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575" y="541421"/>
            <a:ext cx="7356194" cy="2767264"/>
          </a:xfrm>
        </p:spPr>
        <p:txBody>
          <a:bodyPr>
            <a:normAutofit/>
          </a:bodyPr>
          <a:lstStyle/>
          <a:p>
            <a:r>
              <a:rPr lang="en-US" altLang="en-US" dirty="0"/>
              <a:t>• Step 2 – append length:</a:t>
            </a:r>
          </a:p>
          <a:p>
            <a:r>
              <a:rPr lang="en-US" altLang="en-US" dirty="0"/>
              <a:t>– A 64 bit representation of b is appended to</a:t>
            </a:r>
          </a:p>
          <a:p>
            <a:r>
              <a:rPr lang="en-US" altLang="en-US" dirty="0"/>
              <a:t>the result of the previous step.</a:t>
            </a:r>
          </a:p>
          <a:p>
            <a:r>
              <a:rPr lang="en-US" altLang="en-US" dirty="0"/>
              <a:t>– The resulting message has a length that is</a:t>
            </a:r>
          </a:p>
          <a:p>
            <a:r>
              <a:rPr lang="en-US" altLang="en-US" dirty="0"/>
              <a:t>an exact multiple of 512 bits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33030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8929-B67B-9D4F-B0CE-D60FB7D4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MD5 Algorithm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4D993D-42CC-B249-805E-19CCC7E74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095" y="562769"/>
            <a:ext cx="8879306" cy="381672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 put of Step No: 2</a:t>
            </a:r>
          </a:p>
          <a:p>
            <a:pPr eaLnBrk="1" hangingPunct="1">
              <a:defRPr/>
            </a:pPr>
            <a:endParaRPr lang="en-US" dirty="0"/>
          </a:p>
          <a:p>
            <a:pPr marL="0" indent="0" eaLnBrk="1" hangingPunct="1">
              <a:buFont typeface="Segoe UI" pitchFamily="34" charset="0"/>
              <a:buNone/>
              <a:defRPr/>
            </a:pPr>
            <a:endParaRPr lang="en-US" dirty="0"/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dirty="0"/>
              <a:t>			             </a:t>
            </a:r>
            <a:r>
              <a:rPr lang="en-US" sz="2000" dirty="0"/>
              <a:t>1536 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endParaRPr lang="en-US" dirty="0"/>
          </a:p>
          <a:p>
            <a:pPr marL="0" indent="0" eaLnBrk="1" hangingPunct="1">
              <a:buFont typeface="Segoe UI" pitchFamily="34" charset="0"/>
              <a:buNone/>
              <a:defRPr/>
            </a:pPr>
            <a:r>
              <a:rPr lang="en-US" dirty="0"/>
              <a:t>Total Bits Are: </a:t>
            </a:r>
          </a:p>
          <a:p>
            <a:pPr marL="0" indent="0" eaLnBrk="1" hangingPunct="1">
              <a:buFont typeface="Segoe UI" pitchFamily="34" charset="0"/>
              <a:buNone/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255A7-A438-5C4D-8EAA-76FDA2C14E34}"/>
              </a:ext>
            </a:extLst>
          </p:cNvPr>
          <p:cNvSpPr/>
          <p:nvPr/>
        </p:nvSpPr>
        <p:spPr>
          <a:xfrm>
            <a:off x="3710343" y="1642269"/>
            <a:ext cx="3846157" cy="52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1000 Bits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66AE54-4C77-5A40-B6C5-836FDE8F7554}"/>
              </a:ext>
            </a:extLst>
          </p:cNvPr>
          <p:cNvSpPr/>
          <p:nvPr/>
        </p:nvSpPr>
        <p:spPr>
          <a:xfrm>
            <a:off x="7631543" y="1642269"/>
            <a:ext cx="2517345" cy="5274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472 Bits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FD6737-0B6E-534B-AD88-3739C23F26E5}"/>
              </a:ext>
            </a:extLst>
          </p:cNvPr>
          <p:cNvSpPr/>
          <p:nvPr/>
        </p:nvSpPr>
        <p:spPr>
          <a:xfrm>
            <a:off x="10194751" y="1642269"/>
            <a:ext cx="1538463" cy="5274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64 Bits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0399C1-A1CF-9E4C-985E-964D1D433D7B}"/>
              </a:ext>
            </a:extLst>
          </p:cNvPr>
          <p:cNvCxnSpPr>
            <a:cxnSpLocks/>
          </p:cNvCxnSpPr>
          <p:nvPr/>
        </p:nvCxnSpPr>
        <p:spPr>
          <a:xfrm flipH="1">
            <a:off x="3587752" y="2650331"/>
            <a:ext cx="3161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79E8DD-9433-A742-A247-C0C8D7BF7B0F}"/>
              </a:ext>
            </a:extLst>
          </p:cNvPr>
          <p:cNvCxnSpPr>
            <a:cxnSpLocks/>
          </p:cNvCxnSpPr>
          <p:nvPr/>
        </p:nvCxnSpPr>
        <p:spPr>
          <a:xfrm>
            <a:off x="7884942" y="2650331"/>
            <a:ext cx="3775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62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2921</TotalTime>
  <Words>1907</Words>
  <Application>Microsoft Office PowerPoint</Application>
  <PresentationFormat>Widescreen</PresentationFormat>
  <Paragraphs>269</Paragraphs>
  <Slides>35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CastleT</vt:lpstr>
      <vt:lpstr>Corbel</vt:lpstr>
      <vt:lpstr>Segoe UI</vt:lpstr>
      <vt:lpstr>Segoe UI Light</vt:lpstr>
      <vt:lpstr>Wingdings 2</vt:lpstr>
      <vt:lpstr>Frame</vt:lpstr>
      <vt:lpstr>PowerPoint Presentation</vt:lpstr>
      <vt:lpstr>MD5 ---(Message Digest 5)</vt:lpstr>
      <vt:lpstr>Description of the MD5 Algorithm</vt:lpstr>
      <vt:lpstr>MD5 Algorithm</vt:lpstr>
      <vt:lpstr>MD5 Algorithm</vt:lpstr>
      <vt:lpstr>MD5 Algorithm</vt:lpstr>
      <vt:lpstr>MD5 Algorithm</vt:lpstr>
      <vt:lpstr>MD5 Algorithm</vt:lpstr>
      <vt:lpstr>MD5 Algorithm</vt:lpstr>
      <vt:lpstr>MD5 Algorithm</vt:lpstr>
      <vt:lpstr>MD5 Algorithm</vt:lpstr>
      <vt:lpstr>MD5 Algorithm</vt:lpstr>
      <vt:lpstr>MD5 Algorithm</vt:lpstr>
      <vt:lpstr>MD5 Algorithm</vt:lpstr>
      <vt:lpstr>MD5 Algorithm</vt:lpstr>
      <vt:lpstr>MD5 Algorithm</vt:lpstr>
      <vt:lpstr>SHA ---(Secure Hash Algorithm)</vt:lpstr>
      <vt:lpstr>Description of the SHA Algorithm</vt:lpstr>
      <vt:lpstr>SHA Algorithm</vt:lpstr>
      <vt:lpstr>SHA Algorithm</vt:lpstr>
      <vt:lpstr>SHA Algorithm</vt:lpstr>
      <vt:lpstr>SHA Algorithm</vt:lpstr>
      <vt:lpstr>SHA Algorithm</vt:lpstr>
      <vt:lpstr>SHA Algorithm</vt:lpstr>
      <vt:lpstr>SHA Algorithm</vt:lpstr>
      <vt:lpstr>SHA Algorithm</vt:lpstr>
      <vt:lpstr>SHA Algorithm</vt:lpstr>
      <vt:lpstr>SHA Algorithm</vt:lpstr>
      <vt:lpstr>SHA Algorithm</vt:lpstr>
      <vt:lpstr>SHA Algorithm</vt:lpstr>
      <vt:lpstr>SHA Algorithm</vt:lpstr>
      <vt:lpstr>SHA Algorithm</vt:lpstr>
      <vt:lpstr>SHA - I</vt:lpstr>
      <vt:lpstr>Summary of SHA Algorithm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the online  certificate  course</dc:title>
  <dc:creator>Deepak Mashru</dc:creator>
  <cp:lastModifiedBy>Shyam Dadhaniya</cp:lastModifiedBy>
  <cp:revision>255</cp:revision>
  <dcterms:created xsi:type="dcterms:W3CDTF">2019-05-12T04:30:40Z</dcterms:created>
  <dcterms:modified xsi:type="dcterms:W3CDTF">2021-06-11T10:45:22Z</dcterms:modified>
</cp:coreProperties>
</file>